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57" r:id="rId16"/>
    <p:sldId id="260" r:id="rId17"/>
    <p:sldId id="264" r:id="rId18"/>
    <p:sldId id="290" r:id="rId19"/>
    <p:sldId id="261" r:id="rId20"/>
    <p:sldId id="262" r:id="rId21"/>
    <p:sldId id="265" r:id="rId22"/>
    <p:sldId id="266" r:id="rId23"/>
    <p:sldId id="267" r:id="rId24"/>
    <p:sldId id="269" r:id="rId25"/>
    <p:sldId id="268" r:id="rId26"/>
    <p:sldId id="285" r:id="rId27"/>
    <p:sldId id="291" r:id="rId28"/>
    <p:sldId id="292" r:id="rId29"/>
    <p:sldId id="259" r:id="rId30"/>
    <p:sldId id="288" r:id="rId31"/>
    <p:sldId id="270" r:id="rId32"/>
    <p:sldId id="286" r:id="rId33"/>
  </p:sldIdLst>
  <p:sldSz cx="9144000" cy="6858000" type="screen4x3"/>
  <p:notesSz cx="6858000" cy="9144000"/>
  <p:defaultTextStyle>
    <a:defPPr>
      <a:defRPr lang="ru-RU"/>
    </a:defPPr>
    <a:lvl1pPr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2B2C670-0540-4CD2-85E7-CACF4D911CAF}" type="datetimeFigureOut">
              <a:rPr lang="ru-RU" altLang="ru-RU"/>
              <a:pPr>
                <a:defRPr/>
              </a:pPr>
              <a:t>13.11.2020</a:t>
            </a:fld>
            <a:endParaRPr lang="ru-RU" altLang="ru-RU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10701404-495D-45F0-8DE5-FB376C7F12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48934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66564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6FB6807-7611-4057-9691-5E6C37263616}" type="slidenum">
              <a:rPr lang="ru-RU" altLang="ru-RU" smtClean="0"/>
              <a:pPr>
                <a:spcBef>
                  <a:spcPct val="0"/>
                </a:spcBef>
              </a:pPr>
              <a:t>30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E99A8-0AEF-4027-B6F7-6DE1F7C74F11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C4822-B335-490F-BDA1-81B674056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148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E1DEA-8C07-4A62-BD26-3B88F4A0C3A3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3F4E6-FF22-4F4C-AD8F-B9FEEC6C94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67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60ACA-D8B5-4D73-AF95-DBC5749E4A5C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9A2F6-3F6C-4CAA-98D6-C62D5334FF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00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263E6-4FD7-4EE0-BA56-ED998596408F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40AD2-C48C-4A4C-A843-0AAC920AFC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55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D85E8-1C9E-4133-92EC-EF886100B892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90B7B-93AF-41F3-91B2-3C4A6EA7C9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103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C0249-2317-4154-8877-55824F02CEC9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01597-C3BF-4562-928B-4E7FF4AF8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43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6A1E6-7697-4837-946F-342134239B3C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9CD68-36AE-4468-A17B-12C44F2E61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082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9A696-8F71-4A75-8493-C761A677ABEE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E70B3-9FA6-4E65-B67A-F7FAC305D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40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E496E-164D-45DC-9A38-2E3F82051EFF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66F3C-BF8F-4E99-A373-30A905AEC8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31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22BF1-5166-484A-8303-5D6A947FF65A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E4EA5-A264-4F80-8766-4FE43A2389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042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15CC4-4B08-4379-8BDF-4257D403DF29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3E83B-4265-41FA-8153-C713DB7158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968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A160DBCB-D1A8-43AC-A9D0-A690BFFF133C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cs typeface="Arial" pitchFamily="34" charset="0"/>
              </a:defRPr>
            </a:lvl1pPr>
          </a:lstStyle>
          <a:p>
            <a:pPr>
              <a:defRPr/>
            </a:pPr>
            <a:fld id="{0D135FAA-AC07-4301-8EC3-4453401B7D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Arial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cs typeface="Arial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Arial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Arial" pitchFamily="34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wma"/><Relationship Id="rId7" Type="http://schemas.openxmlformats.org/officeDocument/2006/relationships/image" Target="../media/image2.png"/><Relationship Id="rId2" Type="http://schemas.microsoft.com/office/2007/relationships/media" Target="../media/media1.wma"/><Relationship Id="rId1" Type="http://schemas.openxmlformats.org/officeDocument/2006/relationships/audio" Target="file:///C:\&#1042;&#1072;&#1083;&#1103;\&#1054;&#1090;%20&#1043;&#1077;&#1088;&#1086;&#1077;&#1074;%20&#1041;&#1099;&#1083;&#1099;&#1093;%20&#1042;&#1088;&#1077;&#1084;&#1077;&#1085;%20-%20&#1052;&#1080;&#1085;&#1091;&#1089;&#1086;&#1074;&#1082;&#1080;%20&#1080;&#1079;%20&#1092;&#1080;&#1083;&#1100;&#1084;&#1086;&#1074;%20from%20backingtracks.co.mp3" TargetMode="Externa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Изображение 3" descr="inevitability-rust-industri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5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689410"/>
            <a:ext cx="9143999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«Учитель перед именем его…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(Виталий Матвеевич </a:t>
            </a:r>
            <a:r>
              <a:rPr kumimoji="0" lang="ru-RU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Соломеин</a:t>
            </a:r>
            <a:r>
              <a:rPr kumimoji="0"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)»</a:t>
            </a:r>
          </a:p>
        </p:txBody>
      </p:sp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5335588" y="4851400"/>
            <a:ext cx="3808412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Исполнитель: </a:t>
            </a:r>
            <a:endParaRPr lang="ru-RU" altLang="ru-RU" sz="180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chemeClr val="bg1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учащаяся 10</a:t>
            </a:r>
            <a:r>
              <a:rPr lang="ru-RU" altLang="ru-RU" sz="1800">
                <a:solidFill>
                  <a:schemeClr val="bg1"/>
                </a:solidFill>
                <a:latin typeface="Arial" charset="0"/>
              </a:rPr>
              <a:t> «</a:t>
            </a:r>
            <a:r>
              <a:rPr lang="ru-RU" altLang="ru-RU" sz="1800">
                <a:solidFill>
                  <a:schemeClr val="bg1"/>
                </a:solidFill>
              </a:rPr>
              <a:t>Б</a:t>
            </a:r>
            <a:r>
              <a:rPr lang="ru-RU" altLang="ru-RU" sz="1800">
                <a:solidFill>
                  <a:schemeClr val="bg1"/>
                </a:solidFill>
                <a:latin typeface="Arial" charset="0"/>
              </a:rPr>
              <a:t>» класса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chemeClr val="bg1"/>
                </a:solidFill>
              </a:rPr>
              <a:t>Коньшина Валентина</a:t>
            </a:r>
            <a:r>
              <a:rPr lang="ru-RU" altLang="ru-RU" sz="1800">
                <a:solidFill>
                  <a:schemeClr val="bg1"/>
                </a:solidFill>
                <a:latin typeface="Arial" charset="0"/>
              </a:rPr>
              <a:t> Ивановна</a:t>
            </a:r>
          </a:p>
        </p:txBody>
      </p:sp>
      <p:pic>
        <p:nvPicPr>
          <p:cNvPr id="7" name="От Героев Былых Времен - Минусовки из фильмов from backingtracks.c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682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Голос 002-1-1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0502" y="1682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068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025" y="301625"/>
            <a:ext cx="90709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Times New Roman" pitchFamily="18" charset="0"/>
              </a:rPr>
              <a:t>Общие диаграммы</a:t>
            </a:r>
          </a:p>
          <a:p>
            <a:pPr algn="ctr">
              <a:defRPr/>
            </a:pPr>
            <a:endParaRPr lang="ru-RU" altLang="ru-RU" sz="40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Диаграмма №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</a:t>
            </a:r>
          </a:p>
        </p:txBody>
      </p:sp>
      <p:pic>
        <p:nvPicPr>
          <p:cNvPr id="11268" name="Диаграмма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2428875"/>
            <a:ext cx="55054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74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513" y="328613"/>
            <a:ext cx="90709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Times New Roman" pitchFamily="18" charset="0"/>
              </a:rPr>
              <a:t>Общие диаграммы</a:t>
            </a:r>
          </a:p>
          <a:p>
            <a:pPr algn="ctr">
              <a:defRPr/>
            </a:pPr>
            <a:endParaRPr lang="ru-RU" altLang="ru-RU" sz="40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Диаграмма №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2</a:t>
            </a:r>
          </a:p>
        </p:txBody>
      </p:sp>
      <p:pic>
        <p:nvPicPr>
          <p:cNvPr id="12292" name="Диаграмма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2620963"/>
            <a:ext cx="55054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39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513" y="411163"/>
            <a:ext cx="90709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Times New Roman" pitchFamily="18" charset="0"/>
              </a:rPr>
              <a:t>Опрос</a:t>
            </a:r>
          </a:p>
          <a:p>
            <a:pPr algn="ctr">
              <a:defRPr/>
            </a:pPr>
            <a:endParaRPr lang="ru-RU" altLang="ru-RU" sz="40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Диаграмма №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3</a:t>
            </a:r>
          </a:p>
        </p:txBody>
      </p:sp>
      <p:pic>
        <p:nvPicPr>
          <p:cNvPr id="13316" name="Диаграмма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2728913"/>
            <a:ext cx="55054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22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513" y="369888"/>
            <a:ext cx="90709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Times New Roman" pitchFamily="18" charset="0"/>
              </a:rPr>
              <a:t>Опрос</a:t>
            </a:r>
          </a:p>
          <a:p>
            <a:pPr algn="ctr">
              <a:defRPr/>
            </a:pPr>
            <a:endParaRPr lang="ru-RU" altLang="ru-RU" sz="40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Диаграмма №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4</a:t>
            </a:r>
          </a:p>
        </p:txBody>
      </p:sp>
      <p:pic>
        <p:nvPicPr>
          <p:cNvPr id="14340" name="Диаграмма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038" y="2689225"/>
            <a:ext cx="5495925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2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276225"/>
            <a:ext cx="907097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Times New Roman" pitchFamily="18" charset="0"/>
              </a:rPr>
              <a:t>Опрос</a:t>
            </a:r>
          </a:p>
          <a:p>
            <a:pPr algn="ctr">
              <a:defRPr/>
            </a:pPr>
            <a:endParaRPr lang="ru-RU" altLang="ru-RU" sz="40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Диаграмма №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5</a:t>
            </a:r>
          </a:p>
        </p:txBody>
      </p:sp>
      <p:pic>
        <p:nvPicPr>
          <p:cNvPr id="15364" name="Диаграмма 1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2511425"/>
            <a:ext cx="55054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66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 descr="Skan13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3" b="1743"/>
          <a:stretch/>
        </p:blipFill>
        <p:spPr>
          <a:xfrm>
            <a:off x="144038" y="313765"/>
            <a:ext cx="4464787" cy="6305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137646" y="59763"/>
            <a:ext cx="6006354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Виталий Матвеевич – молодой учитель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08825" y="2328893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«Всегда жизнерадостный, с весёлой улыбкой, знающий и влюблённый в своё дело</a:t>
            </a:r>
            <a:r>
              <a:rPr kumimoji="0" lang="is-I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…</a:t>
            </a:r>
            <a:r>
              <a:rPr kumimoji="0"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»</a:t>
            </a:r>
          </a:p>
        </p:txBody>
      </p:sp>
    </p:spTree>
  </p:cSld>
  <p:clrMapOvr>
    <a:masterClrMapping/>
  </p:clrMapOvr>
  <p:transition advTm="107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 descr="Skan13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r="4205" b="12206"/>
          <a:stretch/>
        </p:blipFill>
        <p:spPr>
          <a:xfrm>
            <a:off x="3421532" y="1051986"/>
            <a:ext cx="5722469" cy="5223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59763"/>
            <a:ext cx="91440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Уроки физкультуры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" y="240166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Виталий Матвеевич создал и оснастил спортивный зал в школе №1.</a:t>
            </a:r>
          </a:p>
        </p:txBody>
      </p:sp>
    </p:spTree>
  </p:cSld>
  <p:clrMapOvr>
    <a:masterClrMapping/>
  </p:clrMapOvr>
  <p:transition advTm="170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9763"/>
            <a:ext cx="91440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Любимый учитель</a:t>
            </a:r>
          </a:p>
        </p:txBody>
      </p:sp>
      <p:pic>
        <p:nvPicPr>
          <p:cNvPr id="5" name="Изображение 4" descr="SKMBT_C22016012618330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" r="22876" b="18716"/>
          <a:stretch/>
        </p:blipFill>
        <p:spPr>
          <a:xfrm>
            <a:off x="1120588" y="1601990"/>
            <a:ext cx="6902823" cy="5256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694733"/>
            <a:ext cx="9143999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Виталия Матвеевича знали и любили все ученики, в том числе и младших классов</a:t>
            </a:r>
          </a:p>
        </p:txBody>
      </p:sp>
    </p:spTree>
  </p:cSld>
  <p:clrMapOvr>
    <a:masterClrMapping/>
  </p:clrMapOvr>
  <p:transition advTm="54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9763"/>
            <a:ext cx="91440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Уроки военного дела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453529"/>
            <a:ext cx="9143999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Виталий Матвеевич проводит уроки военного дела в старших классах.</a:t>
            </a:r>
          </a:p>
        </p:txBody>
      </p:sp>
      <p:pic>
        <p:nvPicPr>
          <p:cNvPr id="6" name="Изображение 5" descr="Skan134_cr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49" y="719896"/>
            <a:ext cx="6625575" cy="4846626"/>
          </a:xfrm>
          <a:prstGeom prst="rect">
            <a:avLst/>
          </a:prstGeom>
          <a:ln>
            <a:noFill/>
          </a:ln>
          <a:effectLst>
            <a:softEdge rad="215900"/>
          </a:effectLst>
        </p:spPr>
      </p:pic>
    </p:spTree>
  </p:cSld>
  <p:clrMapOvr>
    <a:masterClrMapping/>
  </p:clrMapOvr>
  <p:transition advTm="105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Изображение 6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 descr="Skan13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078" y="754499"/>
            <a:ext cx="7074745" cy="5174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0" y="59763"/>
            <a:ext cx="91440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Спортивные кружки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720344"/>
            <a:ext cx="9143999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Руководил несколькими спортивными кружками, но больше всего учитель любил ходить на лыжах. </a:t>
            </a:r>
            <a:endParaRPr kumimoji="0"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cs typeface="Trebuchet MS"/>
            </a:endParaRPr>
          </a:p>
        </p:txBody>
      </p:sp>
    </p:spTree>
  </p:cSld>
  <p:clrMapOvr>
    <a:masterClrMapping/>
  </p:clrMapOvr>
  <p:transition advTm="103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1509713"/>
            <a:ext cx="9070975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Times New Roman" pitchFamily="18" charset="0"/>
              </a:rPr>
              <a:t>Актуальность</a:t>
            </a:r>
          </a:p>
          <a:p>
            <a:pPr algn="ctr">
              <a:defRPr/>
            </a:pPr>
            <a:endParaRPr lang="ru-RU" altLang="ru-RU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оссийское образование </a:t>
            </a:r>
            <a:endParaRPr lang="ru-RU" altLang="ru-RU" sz="36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переживает кризис: </a:t>
            </a: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почти в каждой второй школе </a:t>
            </a:r>
            <a:endParaRPr lang="ru-RU" altLang="ru-RU" sz="36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 хватает учителей</a:t>
            </a:r>
            <a:endParaRPr lang="ru-RU" altLang="ru-RU" sz="36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377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59763"/>
            <a:ext cx="91440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Лыжные походы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" y="829204"/>
            <a:ext cx="9143999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Зимой организовывались </a:t>
            </a:r>
            <a:r>
              <a:rPr kumimoji="0"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агитпоходы</a:t>
            </a:r>
            <a:r>
              <a:rPr kumimoji="0"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 в окрестные деревни и сёла: Мостовую, </a:t>
            </a:r>
            <a:r>
              <a:rPr kumimoji="0"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Первомайку</a:t>
            </a:r>
            <a:r>
              <a:rPr kumimoji="0"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 и другие.</a:t>
            </a:r>
          </a:p>
        </p:txBody>
      </p:sp>
      <p:pic>
        <p:nvPicPr>
          <p:cNvPr id="5" name="Изображение 4" descr="5a052ffe4cdcdf5d78667254fa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87" y="1783310"/>
            <a:ext cx="7893961" cy="5074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25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" y="5456722"/>
            <a:ext cx="9143999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Виталий Матвеевич</a:t>
            </a:r>
            <a:r>
              <a:rPr kumimoji="0"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kumimoji="0"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необыкновенно хорошо читал стихи и прозу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763"/>
            <a:ext cx="91440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Искусный чтец</a:t>
            </a:r>
          </a:p>
        </p:txBody>
      </p:sp>
      <p:pic>
        <p:nvPicPr>
          <p:cNvPr id="5" name="Изображение 4" descr="Снимок экрана 2016-02-25 в 11.33.27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" b="6079"/>
          <a:stretch/>
        </p:blipFill>
        <p:spPr>
          <a:xfrm>
            <a:off x="0" y="829204"/>
            <a:ext cx="9144000" cy="4990354"/>
          </a:xfrm>
          <a:prstGeom prst="rect">
            <a:avLst/>
          </a:prstGeom>
          <a:ln>
            <a:noFill/>
          </a:ln>
          <a:effectLst>
            <a:softEdge rad="723900"/>
          </a:effectLst>
        </p:spPr>
      </p:pic>
    </p:spTree>
  </p:cSld>
  <p:clrMapOvr>
    <a:masterClrMapping/>
  </p:clrMapOvr>
  <p:transition advTm="1597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922044"/>
            <a:ext cx="9143999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«Он мог перевоплощаться от царя Ивана Васильевича до пленного горца</a:t>
            </a:r>
            <a:r>
              <a:rPr kumimoji="0" lang="is-I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…</a:t>
            </a:r>
            <a:r>
              <a:rPr kumimoji="0"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»</a:t>
            </a:r>
          </a:p>
        </p:txBody>
      </p:sp>
      <p:pic>
        <p:nvPicPr>
          <p:cNvPr id="7" name="Изображение 6" descr="Skan134_cr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58" y="1876151"/>
            <a:ext cx="6938790" cy="4892736"/>
          </a:xfrm>
          <a:prstGeom prst="rect">
            <a:avLst/>
          </a:prstGeom>
          <a:ln>
            <a:noFill/>
          </a:ln>
          <a:effectLst>
            <a:softEdge rad="279400"/>
          </a:effectLst>
        </p:spPr>
      </p:pic>
      <p:sp>
        <p:nvSpPr>
          <p:cNvPr id="3" name="TextBox 2"/>
          <p:cNvSpPr txBox="1"/>
          <p:nvPr/>
        </p:nvSpPr>
        <p:spPr>
          <a:xfrm>
            <a:off x="26044" y="189505"/>
            <a:ext cx="9144000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Выпускник театрального училища</a:t>
            </a:r>
          </a:p>
        </p:txBody>
      </p:sp>
    </p:spTree>
  </p:cSld>
  <p:clrMapOvr>
    <a:masterClrMapping/>
  </p:clrMapOvr>
  <p:transition advTm="237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436524"/>
            <a:ext cx="5020235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Виталий Матвеевич сразу попал в разведку и был отправлен на Западный фронт.</a:t>
            </a:r>
          </a:p>
        </p:txBody>
      </p:sp>
      <p:pic>
        <p:nvPicPr>
          <p:cNvPr id="6" name="Изображение 5" descr="Skan134_c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10" y="973574"/>
            <a:ext cx="4416701" cy="5884426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sp>
        <p:nvSpPr>
          <p:cNvPr id="3" name="TextBox 2"/>
          <p:cNvSpPr txBox="1"/>
          <p:nvPr/>
        </p:nvSpPr>
        <p:spPr>
          <a:xfrm>
            <a:off x="0" y="59763"/>
            <a:ext cx="914400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Офицер разведки войск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маршала Конева</a:t>
            </a:r>
          </a:p>
        </p:txBody>
      </p:sp>
    </p:spTree>
  </p:cSld>
  <p:clrMapOvr>
    <a:masterClrMapping/>
  </p:clrMapOvr>
  <p:transition advTm="1845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Изображение 5" descr="patrony-makro-fon-8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2172119"/>
            <a:ext cx="9144000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Старший лейтенант, командир взвода разведчиков 89-го мотоциклетного батальона 4-го гвардейского мотоциклетного взвода </a:t>
            </a:r>
          </a:p>
        </p:txBody>
      </p:sp>
    </p:spTree>
  </p:cSld>
  <p:clrMapOvr>
    <a:masterClrMapping/>
  </p:clrMapOvr>
  <p:transition advTm="181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5288340"/>
            <a:ext cx="91440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is-I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…</a:t>
            </a:r>
            <a:r>
              <a:rPr kumimoji="0"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все, кто знал Виталия Матвеевича, – и его ученики, и учителя – вспоминают о нём с любовью и уважением.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59763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Безуспешные поиски</a:t>
            </a:r>
          </a:p>
        </p:txBody>
      </p:sp>
      <p:pic>
        <p:nvPicPr>
          <p:cNvPr id="5" name="Изображение 4" descr="Skan13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98"/>
          <a:stretch/>
        </p:blipFill>
        <p:spPr>
          <a:xfrm>
            <a:off x="178816" y="757264"/>
            <a:ext cx="8741066" cy="4731302"/>
          </a:xfrm>
          <a:prstGeom prst="rect">
            <a:avLst/>
          </a:prstGeom>
          <a:ln>
            <a:noFill/>
          </a:ln>
          <a:effectLst>
            <a:softEdge rad="203200"/>
          </a:effectLst>
        </p:spPr>
      </p:pic>
    </p:spTree>
  </p:cSld>
  <p:clrMapOvr>
    <a:masterClrMapping/>
  </p:clrMapOvr>
  <p:transition advTm="218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513" y="479425"/>
            <a:ext cx="90709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Встреча с племянницей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Виталия Матвеевича</a:t>
            </a:r>
          </a:p>
        </p:txBody>
      </p:sp>
      <p:pic>
        <p:nvPicPr>
          <p:cNvPr id="27652" name="Picture 6" descr="IMG_19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1911350"/>
            <a:ext cx="63325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23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1739900"/>
            <a:ext cx="716597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513" y="273050"/>
            <a:ext cx="90709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В. М. Соломеин с супругой</a:t>
            </a:r>
          </a:p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перед отправкой на фронт</a:t>
            </a:r>
          </a:p>
        </p:txBody>
      </p:sp>
    </p:spTree>
  </p:cSld>
  <p:clrMapOvr>
    <a:masterClrMapping/>
  </p:clrMapOvr>
  <p:transition advTm="112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6513" y="273050"/>
            <a:ext cx="907097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Наградной лист</a:t>
            </a:r>
          </a:p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В. М. Соломеина</a:t>
            </a:r>
          </a:p>
        </p:txBody>
      </p:sp>
      <p:pic>
        <p:nvPicPr>
          <p:cNvPr id="29700" name="Picture 5" descr="наградной лис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1704975"/>
            <a:ext cx="3810000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14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Изображение 3" descr="Probeg_2015_God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52" y="1019523"/>
            <a:ext cx="6295556" cy="47008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5720344"/>
            <a:ext cx="9143999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cs typeface="+mn-cs"/>
              </a:rPr>
              <a:t>Ученики 5-11 классов ежегодно принимают участие в ставшем уже традиционным лыжном пробеге </a:t>
            </a:r>
            <a:endParaRPr kumimoji="0"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28705"/>
            <a:ext cx="9143999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Соломеинский</a:t>
            </a:r>
            <a:r>
              <a:rPr kumimoji="0"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 лыжный пробег - 2019</a:t>
            </a:r>
          </a:p>
        </p:txBody>
      </p:sp>
    </p:spTree>
  </p:cSld>
  <p:clrMapOvr>
    <a:masterClrMapping/>
  </p:clrMapOvr>
  <p:transition advTm="1769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025" y="1489075"/>
            <a:ext cx="907097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ru-RU" alt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Times New Roman" pitchFamily="18" charset="0"/>
              </a:rPr>
              <a:t>Проблема</a:t>
            </a:r>
          </a:p>
          <a:p>
            <a:pPr algn="ctr">
              <a:defRPr/>
            </a:pPr>
            <a:endParaRPr lang="ru-RU" alt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м</a:t>
            </a:r>
            <a:r>
              <a:rPr lang="ru-RU" alt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ужественность и лидерские качества учителя</a:t>
            </a:r>
            <a:r>
              <a:rPr lang="ru-RU" alt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</a:t>
            </a:r>
            <a:r>
              <a:rPr lang="ru-RU" alt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мужчины часто ставятся  </a:t>
            </a:r>
            <a:endParaRPr lang="ru-RU" alt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alt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под сомнение</a:t>
            </a:r>
            <a:endParaRPr lang="ru-RU" altLang="ru-RU" sz="3600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ransition advTm="171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931988"/>
            <a:ext cx="2287587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1925638"/>
            <a:ext cx="225742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1931988"/>
            <a:ext cx="2208212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28705"/>
            <a:ext cx="9143999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Участие моего класса в лыжных пробегах им. </a:t>
            </a:r>
            <a:r>
              <a:rPr kumimoji="0" lang="ru-RU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В.М.Соломеина</a:t>
            </a:r>
            <a:endParaRPr kumimoji="0"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Trebuchet MS"/>
            </a:endParaRPr>
          </a:p>
        </p:txBody>
      </p:sp>
    </p:spTree>
  </p:cSld>
  <p:clrMapOvr>
    <a:masterClrMapping/>
  </p:clrMapOvr>
  <p:transition advTm="78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Изображение 2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Изображение 1" descr="Skan134_cr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183" y="214192"/>
            <a:ext cx="4832112" cy="6437883"/>
          </a:xfrm>
          <a:prstGeom prst="rect">
            <a:avLst/>
          </a:prstGeom>
          <a:ln>
            <a:noFill/>
          </a:ln>
          <a:effectLst>
            <a:softEdge rad="330200"/>
          </a:effectLst>
        </p:spPr>
      </p:pic>
      <p:sp>
        <p:nvSpPr>
          <p:cNvPr id="4" name="TextBox 3"/>
          <p:cNvSpPr txBox="1"/>
          <p:nvPr/>
        </p:nvSpPr>
        <p:spPr>
          <a:xfrm>
            <a:off x="0" y="209545"/>
            <a:ext cx="91440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Виталий Матвеевич </a:t>
            </a:r>
            <a:r>
              <a:rPr kumimoji="0" lang="ru-RU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cs typeface="Trebuchet MS"/>
              </a:rPr>
              <a:t>Соломеин</a:t>
            </a:r>
            <a:endParaRPr kumimoji="0" lang="ru-RU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529" y="2829857"/>
            <a:ext cx="2447365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1909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96636" y="2835832"/>
            <a:ext cx="2447365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ru-RU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eorgia"/>
                <a:cs typeface="Georgia"/>
              </a:rPr>
              <a:t>1944</a:t>
            </a:r>
          </a:p>
        </p:txBody>
      </p:sp>
    </p:spTree>
  </p:cSld>
  <p:clrMapOvr>
    <a:masterClrMapping/>
  </p:clrMapOvr>
  <p:transition advTm="37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Изображение 1" descr="floating-floor-colors-patter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025" y="2397125"/>
            <a:ext cx="9070975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4000" b="1" dirty="0" smtClean="0">
                <a:solidFill>
                  <a:schemeClr val="bg1"/>
                </a:solidFill>
              </a:rPr>
              <a:t>    </a:t>
            </a:r>
            <a:r>
              <a:rPr lang="ru-RU" alt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altLang="ru-RU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4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Tm="49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025" y="1489075"/>
            <a:ext cx="90709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 </a:t>
            </a: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Times New Roman" pitchFamily="18" charset="0"/>
              </a:rPr>
              <a:t>Гипотеза</a:t>
            </a:r>
          </a:p>
          <a:p>
            <a:pPr algn="ctr">
              <a:defRPr/>
            </a:pPr>
            <a:endParaRPr lang="ru-RU" altLang="ru-RU" sz="40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у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читель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-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мужчина тоже может любить детей, отдавать им своё доброе, открытое сердце, выстраивать с ними доверительные отношения, жить их проблемами и при этом оставаться сильным и мужественным человеком</a:t>
            </a:r>
            <a:endParaRPr lang="ru-RU" altLang="ru-RU" sz="36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ransition advTm="396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025" y="1489075"/>
            <a:ext cx="9070975" cy="411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</a:rPr>
              <a:t>Цель</a:t>
            </a:r>
          </a:p>
          <a:p>
            <a:pPr algn="ctr">
              <a:defRPr/>
            </a:pPr>
            <a:endParaRPr lang="ru-RU" altLang="ru-RU" sz="40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р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аскрыть личность Виталия Матвеевича 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Соломеина 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как грамотного учителя, сильного человека, соединявшего в себе любовь к Родине, своему делу </a:t>
            </a:r>
            <a:endParaRPr lang="ru-RU" altLang="ru-RU" sz="36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 ученикам</a:t>
            </a:r>
            <a:endParaRPr lang="ru-RU" altLang="ru-RU" sz="36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</p:txBody>
      </p:sp>
    </p:spTree>
  </p:cSld>
  <p:clrMapOvr>
    <a:masterClrMapping/>
  </p:clrMapOvr>
  <p:transition advTm="115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025" y="1489075"/>
            <a:ext cx="9070975" cy="436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09600" indent="-609600"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990600" indent="-533400"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752600" indent="-381000"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209800" indent="-381000"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667000" indent="-381000"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3124200" indent="-381000"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581400" indent="-381000"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4038600" indent="-381000"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latin typeface="Trebuchet MS" pitchFamily="34" charset="0"/>
                <a:cs typeface="Times New Roman" pitchFamily="18" charset="0"/>
              </a:rPr>
              <a:t>   </a:t>
            </a: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Times New Roman" pitchFamily="18" charset="0"/>
              </a:rPr>
              <a:t>Комплекс задач</a:t>
            </a:r>
          </a:p>
          <a:p>
            <a:pPr algn="ctr">
              <a:defRPr/>
            </a:pPr>
            <a:endParaRPr lang="ru-RU" altLang="ru-RU" sz="40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ru-RU" alt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 И</a:t>
            </a:r>
            <a:r>
              <a:rPr lang="ru-RU" alt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зучить биографию В.</a:t>
            </a:r>
            <a:r>
              <a:rPr lang="ru-RU" alt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alt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М. Соломеина</a:t>
            </a:r>
            <a:endParaRPr lang="ru-RU" altLang="ru-RU" sz="28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endParaRPr lang="ru-RU" altLang="ru-RU" sz="28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r>
              <a:rPr lang="ru-RU" alt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Проанализировать его деятельность</a:t>
            </a:r>
            <a:r>
              <a:rPr lang="ru-RU" alt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в школе № 1</a:t>
            </a:r>
          </a:p>
          <a:p>
            <a:pPr eaLnBrk="0" hangingPunct="0">
              <a:defRPr/>
            </a:pPr>
            <a:r>
              <a:rPr lang="ru-RU" alt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</a:p>
          <a:p>
            <a:pPr eaLnBrk="0" hangingPunct="0">
              <a:defRPr/>
            </a:pPr>
            <a:r>
              <a:rPr lang="ru-RU" alt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3. </a:t>
            </a:r>
            <a:r>
              <a:rPr lang="ru-RU" alt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Оценить его роль в обучении и</a:t>
            </a:r>
            <a:r>
              <a:rPr lang="ru-RU" alt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воспитании детей,</a:t>
            </a:r>
          </a:p>
          <a:p>
            <a:pPr eaLnBrk="0" hangingPunct="0">
              <a:defRPr/>
            </a:pPr>
            <a:r>
              <a:rPr lang="ru-RU" altLang="ru-RU" sz="28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его учеников</a:t>
            </a:r>
          </a:p>
          <a:p>
            <a:pPr algn="r">
              <a:defRPr/>
            </a:pPr>
            <a:endParaRPr lang="ru-RU" altLang="ru-RU" sz="28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47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025" y="1489075"/>
            <a:ext cx="9070975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400" b="1" smtClean="0">
                <a:solidFill>
                  <a:schemeClr val="bg1"/>
                </a:solidFill>
                <a:latin typeface="Trebuchet MS" pitchFamily="34" charset="0"/>
              </a:rPr>
              <a:t>   </a:t>
            </a: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Times New Roman" pitchFamily="18" charset="0"/>
              </a:rPr>
              <a:t>Объект исследования</a:t>
            </a:r>
          </a:p>
          <a:p>
            <a:pPr algn="ctr">
              <a:defRPr/>
            </a:pPr>
            <a:endParaRPr lang="ru-RU" altLang="ru-RU" sz="40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б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иография Виталия Матвеевича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Соломеина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учителя школы № 1</a:t>
            </a:r>
          </a:p>
          <a:p>
            <a:pPr algn="ctr">
              <a:defRPr/>
            </a:pPr>
            <a:endParaRPr lang="ru-RU" altLang="ru-RU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604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025" y="1489075"/>
            <a:ext cx="9070975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000" b="1" smtClean="0">
                <a:solidFill>
                  <a:schemeClr val="bg1"/>
                </a:solidFill>
              </a:rPr>
              <a:t>   </a:t>
            </a: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Times New Roman" pitchFamily="18" charset="0"/>
              </a:rPr>
              <a:t>Предмет</a:t>
            </a:r>
            <a:r>
              <a:rPr lang="ru-RU" altLang="ru-RU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Times New Roman" pitchFamily="18" charset="0"/>
              </a:rPr>
              <a:t>исследования</a:t>
            </a:r>
            <a:endParaRPr lang="ru-RU" altLang="ru-RU" sz="40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40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д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еятельность Виталия Матвеевича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Соломеина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как учителя</a:t>
            </a:r>
          </a:p>
          <a:p>
            <a:pPr algn="ctr">
              <a:defRPr/>
            </a:pPr>
            <a:endParaRPr lang="ru-RU" altLang="ru-RU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2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Изображение 1" descr="floating-floor-colors-patter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" r="799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3025" y="1489075"/>
            <a:ext cx="9070975" cy="460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2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>
              <a:defRPr kumimoji="1" sz="28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>
              <a:defRPr kumimoji="1" sz="24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ru-RU" altLang="ru-RU" sz="40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4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rebuchet MS" pitchFamily="34" charset="0"/>
                <a:cs typeface="Times New Roman" pitchFamily="18" charset="0"/>
              </a:rPr>
              <a:t>Научные методы</a:t>
            </a:r>
            <a:endParaRPr lang="ru-RU" altLang="ru-RU" sz="40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rebuchet MS" pitchFamily="34" charset="0"/>
              <a:cs typeface="Times New Roman" pitchFamily="18" charset="0"/>
            </a:endParaRPr>
          </a:p>
          <a:p>
            <a:pPr algn="ctr">
              <a:defRPr/>
            </a:pPr>
            <a:endParaRPr lang="ru-RU" altLang="ru-RU" sz="4000" b="1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ru-RU" altLang="ru-RU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отбор научной информации</a:t>
            </a:r>
            <a:endParaRPr lang="ru-RU" altLang="ru-RU" sz="360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описание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метод опроса и интервью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анализ</a:t>
            </a:r>
          </a:p>
          <a:p>
            <a:pPr>
              <a:buFont typeface="Arial" charset="0"/>
              <a:buChar char="•"/>
              <a:defRPr/>
            </a:pP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о</a:t>
            </a:r>
            <a:r>
              <a:rPr lang="ru-RU" altLang="ru-RU" sz="360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бобщение</a:t>
            </a:r>
          </a:p>
          <a:p>
            <a:pPr algn="ctr">
              <a:buFont typeface="Arial" charset="0"/>
              <a:buChar char="•"/>
              <a:defRPr/>
            </a:pPr>
            <a:endParaRPr lang="ru-RU" altLang="ru-RU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102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441</Words>
  <Application>Microsoft Office PowerPoint</Application>
  <PresentationFormat>Экран (4:3)</PresentationFormat>
  <Paragraphs>95</Paragraphs>
  <Slides>32</Slides>
  <Notes>31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 Strugov</dc:creator>
  <cp:lastModifiedBy>IVAN</cp:lastModifiedBy>
  <cp:revision>66</cp:revision>
  <dcterms:created xsi:type="dcterms:W3CDTF">2016-02-24T11:27:04Z</dcterms:created>
  <dcterms:modified xsi:type="dcterms:W3CDTF">2020-11-13T09:20:49Z</dcterms:modified>
</cp:coreProperties>
</file>