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74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8" autoAdjust="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CB866EAC-05EB-4464-886D-0ECF5251B24E}" type="datetimeFigureOut">
              <a:rPr lang="ru-RU" smtClean="0"/>
              <a:t>28.10.2015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32A56E2B-4930-4DF9-8057-BD4BD0A9388C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B866EAC-05EB-4464-886D-0ECF5251B24E}" type="datetimeFigureOut">
              <a:rPr lang="ru-RU" smtClean="0"/>
              <a:t>28.10.2015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A56E2B-4930-4DF9-8057-BD4BD0A938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B866EAC-05EB-4464-886D-0ECF5251B24E}" type="datetimeFigureOut">
              <a:rPr lang="ru-RU" smtClean="0"/>
              <a:t>28.10.2015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A56E2B-4930-4DF9-8057-BD4BD0A938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B866EAC-05EB-4464-886D-0ECF5251B24E}" type="datetimeFigureOut">
              <a:rPr lang="ru-RU" smtClean="0"/>
              <a:t>28.10.2015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A56E2B-4930-4DF9-8057-BD4BD0A938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CB866EAC-05EB-4464-886D-0ECF5251B24E}" type="datetimeFigureOut">
              <a:rPr lang="ru-RU" smtClean="0"/>
              <a:t>28.10.2015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32A56E2B-4930-4DF9-8057-BD4BD0A9388C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B866EAC-05EB-4464-886D-0ECF5251B24E}" type="datetimeFigureOut">
              <a:rPr lang="ru-RU" smtClean="0"/>
              <a:t>28.10.2015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32A56E2B-4930-4DF9-8057-BD4BD0A9388C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B866EAC-05EB-4464-886D-0ECF5251B24E}" type="datetimeFigureOut">
              <a:rPr lang="ru-RU" smtClean="0"/>
              <a:t>28.10.2015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32A56E2B-4930-4DF9-8057-BD4BD0A938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B866EAC-05EB-4464-886D-0ECF5251B24E}" type="datetimeFigureOut">
              <a:rPr lang="ru-RU" smtClean="0"/>
              <a:t>28.10.2015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A56E2B-4930-4DF9-8057-BD4BD0A9388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B866EAC-05EB-4464-886D-0ECF5251B24E}" type="datetimeFigureOut">
              <a:rPr lang="ru-RU" smtClean="0"/>
              <a:t>28.10.2015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A56E2B-4930-4DF9-8057-BD4BD0A938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CB866EAC-05EB-4464-886D-0ECF5251B24E}" type="datetimeFigureOut">
              <a:rPr lang="ru-RU" smtClean="0"/>
              <a:t>28.10.2015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32A56E2B-4930-4DF9-8057-BD4BD0A9388C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CB866EAC-05EB-4464-886D-0ECF5251B24E}" type="datetimeFigureOut">
              <a:rPr lang="ru-RU" smtClean="0"/>
              <a:t>28.10.2015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32A56E2B-4930-4DF9-8057-BD4BD0A9388C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CB866EAC-05EB-4464-886D-0ECF5251B24E}" type="datetimeFigureOut">
              <a:rPr lang="ru-RU" smtClean="0"/>
              <a:t>28.10.2015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32A56E2B-4930-4DF9-8057-BD4BD0A9388C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4704184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ln/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 готовности образовательной организации </a:t>
            </a:r>
            <a:r>
              <a:rPr lang="ru-RU" b="1" dirty="0" smtClean="0">
                <a:ln/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b="1" dirty="0">
                <a:ln/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введению ФГОС образования обучающихся с ОВЗ </a:t>
            </a:r>
            <a:endParaRPr lang="ru-RU" dirty="0">
              <a:solidFill>
                <a:schemeClr val="tx1">
                  <a:lumMod val="9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2708920"/>
            <a:ext cx="7578218" cy="186308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88640"/>
            <a:ext cx="4124063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30844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Критерий 4. </a:t>
            </a:r>
            <a:r>
              <a:rPr lang="ru-RU" sz="2800" b="1" dirty="0" smtClean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</a:t>
            </a:r>
            <a:r>
              <a:rPr lang="ru-RU" sz="2800" b="1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методического обеспечения </a:t>
            </a:r>
            <a:r>
              <a:rPr lang="ru-RU" sz="2800" b="1" dirty="0" smtClean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 АООП</a:t>
            </a: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800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solidFill>
                <a:schemeClr val="tx1">
                  <a:lumMod val="9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Соответствие методического обеспечения реализуемым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программам (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аличие УМК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образовательным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областям, наличие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методических материалов к проведению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внеучебной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работы);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Соответствие дидактических средств реализуемым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программам (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аличие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дидактических материалов ко всем направлениям образовательной работы, в  том числе специфических для разных групп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детей, наличие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электронных образовательных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ресурсов, соответствующих особым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образовательным потребностям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обучающихся, наличие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собственных методических материалов,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разработанных для разных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детей).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1981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412776"/>
            <a:ext cx="8229600" cy="792088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Критерий 5. </a:t>
            </a: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</a:t>
            </a:r>
            <a:r>
              <a:rPr lang="ru-RU" sz="2800" b="1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методического сопровождения реализации АООП.</a:t>
            </a:r>
            <a:br>
              <a:rPr lang="ru-RU" sz="2800" b="1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i="1" cap="all" dirty="0" smtClean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cap="all" dirty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cap="all" dirty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solidFill>
                <a:schemeClr val="tx1">
                  <a:lumMod val="9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543717"/>
          </a:xfrm>
        </p:spPr>
        <p:txBody>
          <a:bodyPr>
            <a:norm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методической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(наличие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общего плана методической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работы, наличие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методических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объединений);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методической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работой (формы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управления методической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работой, наличие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библиотеки методической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литературы, наличие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фонда методических разработок 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материалов);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Результативность методической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(наличие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публикаций по итогам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работы, проведение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семинаров и др. мероприятий по распространению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опыта, подготовка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методических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материалов,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роведение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открытых занятий, мастер-классов и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проектах,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грантах).</a:t>
            </a:r>
          </a:p>
        </p:txBody>
      </p:sp>
    </p:spTree>
    <p:extLst>
      <p:ext uri="{BB962C8B-B14F-4D97-AF65-F5344CB8AC3E}">
        <p14:creationId xmlns:p14="http://schemas.microsoft.com/office/powerpoint/2010/main" val="2107555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Критерий 6. </a:t>
            </a:r>
            <a:r>
              <a:rPr lang="ru-RU" sz="2800" b="1" dirty="0" smtClean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</a:t>
            </a:r>
            <a:r>
              <a:rPr lang="ru-RU" sz="2800" b="1" dirty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системы специальной поддержки освоения </a:t>
            </a:r>
            <a:r>
              <a:rPr lang="ru-RU" sz="2800" b="1" dirty="0" smtClean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АООП детьми </a:t>
            </a:r>
            <a:r>
              <a:rPr lang="ru-RU" sz="2800" b="1" dirty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 ОВЗ.</a:t>
            </a:r>
            <a:r>
              <a:rPr lang="ru-RU" sz="2800" b="1" cap="all" dirty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988840"/>
            <a:ext cx="8229600" cy="4022224"/>
          </a:xfrm>
        </p:spPr>
        <p:txBody>
          <a:bodyPr>
            <a:norm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Структурная полнота специальной поддержки освоения основной образовательной программы детьми с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ОВЗ (наличие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педагогической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социально-педагогической, логопедической, психологической, медицинской, наличие программ работы, наличие планов работы, наличие специалистов, наличие условий).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4724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368152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Критерий 7.</a:t>
            </a:r>
            <a:r>
              <a:rPr lang="ru-RU" sz="2800" b="1" dirty="0" smtClean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</a:t>
            </a:r>
            <a:r>
              <a:rPr lang="ru-RU" sz="2800" b="1" dirty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кадровых условий реализации </a:t>
            </a:r>
            <a:r>
              <a:rPr lang="ru-RU" sz="2800" b="1" dirty="0" smtClean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АООП для </a:t>
            </a:r>
            <a:r>
              <a:rPr lang="ru-RU" sz="2800" b="1" dirty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детей с ОВЗ</a:t>
            </a:r>
            <a:br>
              <a:rPr lang="ru-RU" sz="2800" b="1" dirty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solidFill>
                <a:schemeClr val="tx1">
                  <a:lumMod val="9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89654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400" b="1" i="1" cap="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Квалификация кадрового состава образовательной организации, принимающего участие в реализации адаптированных образовательных программ для детей с </a:t>
            </a:r>
            <a:r>
              <a:rPr lang="ru-RU" sz="1400" b="1" i="1" cap="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ОВЗ</a:t>
            </a:r>
          </a:p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Соответствие штатного расписания направленности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АООП;</a:t>
            </a: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укомплектованность АООП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квалифицированными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кадрами (степень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укомплектованности штата педагогов, осуществляющих учебный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процесс,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педагогов для осуществления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внеучебной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деятельности, степень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укомплектованности штата специалистов в области социально-педагогической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поддержки, степень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укомплектованности штата специалистов в области медицинской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поддержки);</a:t>
            </a: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квалификации специалистов профилю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 (наличие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педагогов, осуществляющих учебный процесс квалификации по профилю нарушений развития у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детей,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аличие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педагогов, участвующих в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внеучебной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деятельности профильной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подготовки, наличие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специалистов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сфере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психологической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поддержки подготовки в области специальной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психологии;</a:t>
            </a:r>
          </a:p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Образовательный ценз специалистов, реализующих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АООП (доля специалистов-педагогов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высшим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образованием);</a:t>
            </a:r>
          </a:p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квалификации специалистов, реализующих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АООП (доля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специалистов-педагогов с высшей квалификационной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категорией);</a:t>
            </a: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Укомплектованность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штата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руководящими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кадрами организации, реализующей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АООП;</a:t>
            </a:r>
          </a:p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Квалификация руководителей организации, реализующей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АООП.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3708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кадрового состава образовательной организации, принимающего участие в реализации </a:t>
            </a:r>
            <a:r>
              <a:rPr lang="ru-RU" sz="2400" b="1" dirty="0" smtClean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АООП для </a:t>
            </a:r>
            <a:r>
              <a:rPr lang="ru-RU" sz="2400" b="1" dirty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детей с ОВЗ.</a:t>
            </a:r>
            <a:br>
              <a:rPr lang="ru-RU" sz="2400" b="1" dirty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solidFill>
                <a:schemeClr val="tx1">
                  <a:lumMod val="9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526280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квалификации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работников (доля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педагогических работников, прошедших курсы повышения квалификации по профилю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программы);</a:t>
            </a:r>
          </a:p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современных образовательных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(доля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педагогических работников, использующих современные образовательные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технологии);</a:t>
            </a:r>
          </a:p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Апробация и использование новых технологий образовательной деятельности с детьми с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ОВЗ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(доля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педагогических работников, принимающих участие в апробации и использование новых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технологий);</a:t>
            </a:r>
          </a:p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Адаптация образовательных технологий к особым образовательным потребностям детей с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ОВЗ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(доля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педагогических работников, принимающих участие в адаптации образовательных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технологий)</a:t>
            </a:r>
          </a:p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методических проектов в области обучения 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(доля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педагогических работников, принимающих участие в разработке методических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проектов);</a:t>
            </a:r>
          </a:p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совместных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научно-исследовательских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проектах с представителями других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организаций;</a:t>
            </a:r>
          </a:p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Обобщение и распространение опыта собственной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 (наличие публикаций, выступления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конференциях 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семинарах, участие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конкурсах профессионального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мастерства);</a:t>
            </a: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Наставничество.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Курирование молодых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специалистов.</a:t>
            </a:r>
          </a:p>
          <a:p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997706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836712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Критерий 8.</a:t>
            </a:r>
            <a:r>
              <a:rPr lang="ru-RU" sz="2800" b="1" dirty="0" smtClean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</a:t>
            </a:r>
            <a:r>
              <a:rPr lang="ru-RU" sz="2800" b="1" dirty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материально-технических условий реализации </a:t>
            </a:r>
            <a:r>
              <a:rPr lang="ru-RU" sz="2800" b="1" dirty="0" smtClean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АООП для </a:t>
            </a:r>
            <a:r>
              <a:rPr lang="ru-RU" sz="2800" b="1" dirty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детей с ОВЗ.</a:t>
            </a:r>
            <a:r>
              <a:rPr lang="ru-RU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471709"/>
          </a:xfrm>
        </p:spPr>
        <p:txBody>
          <a:bodyPr>
            <a:no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Соответствие помещений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особенностям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детей и их образовательным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потребностям;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Соответствие технических средств потребностям образовательного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процесса;</a:t>
            </a:r>
            <a:endParaRPr lang="ru-RU" sz="2000" baseline="30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Соответствие предметной среды образовательным потребностям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 (наличие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безбарьерной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среды, наличие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необходимых технических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средств);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Соответствие среды задачам физического развития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детей;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Соответствие среды задачам эстетического развития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детей;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Соответствие среды задачам трудового обучения 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воспитания;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Соответствие среды задачам развития доступных видов детской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деятельности;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Соответствие среды методической деятельности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педагога (наличие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методического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кабинета, наличие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современных технических средств (компьютерная, множительная техника и пр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8065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980728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b="1" dirty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Критерий </a:t>
            </a:r>
            <a:r>
              <a:rPr lang="ru-RU" sz="2200" b="1" dirty="0" smtClean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ru-RU" sz="2000" b="1" i="1" dirty="0" smtClean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000" b="1" i="1" dirty="0" smtClean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Информационное </a:t>
            </a:r>
            <a:r>
              <a:rPr lang="ru-RU" sz="3100" b="1" dirty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реализации </a:t>
            </a:r>
            <a:r>
              <a:rPr lang="ru-RU" sz="3100" b="1" dirty="0" smtClean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АООП для </a:t>
            </a:r>
            <a:r>
              <a:rPr lang="ru-RU" sz="3100" b="1" dirty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детей с </a:t>
            </a:r>
            <a:r>
              <a:rPr lang="ru-RU" sz="3100" b="1" dirty="0" smtClean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ОВЗ.</a:t>
            </a:r>
            <a:r>
              <a:rPr lang="ru-RU" sz="3100" b="1" dirty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b="1" dirty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100" b="1" dirty="0">
              <a:solidFill>
                <a:schemeClr val="tx1">
                  <a:lumMod val="9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060847"/>
            <a:ext cx="8229600" cy="4111669"/>
          </a:xfrm>
        </p:spPr>
        <p:txBody>
          <a:bodyPr/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Обеспеченность литературой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обучающихся;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Доступ к сети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(наличие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доступа на территории образовательной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организации);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Сайт организации его информативность.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2838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Критерий 10. </a:t>
            </a:r>
            <a:br>
              <a:rPr lang="ru-RU" sz="2000" b="1" dirty="0" smtClean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</a:t>
            </a:r>
            <a:r>
              <a:rPr lang="ru-RU" sz="3100" b="1" dirty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достижений обучающихся с ОВЗ, </a:t>
            </a:r>
            <a:r>
              <a:rPr lang="ru-RU" sz="3100" b="1" dirty="0" smtClean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b="1" dirty="0" smtClean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осваивающих ФГОС</a:t>
            </a:r>
            <a:endParaRPr lang="ru-RU" sz="3100" b="1" dirty="0">
              <a:solidFill>
                <a:schemeClr val="tx1">
                  <a:lumMod val="9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44823"/>
            <a:ext cx="8229600" cy="4327693"/>
          </a:xfrm>
        </p:spPr>
        <p:txBody>
          <a:bodyPr>
            <a:normAutofit/>
          </a:bodyPr>
          <a:lstStyle/>
          <a:p>
            <a:r>
              <a:rPr lang="ru-RU" sz="1600" cap="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400" cap="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 </a:t>
            </a:r>
            <a:r>
              <a:rPr lang="ru-RU" sz="1400" cap="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разработке системы оценки достижений учащихся в освоении содержания адаптированной </a:t>
            </a:r>
            <a:r>
              <a:rPr lang="ru-RU" sz="1400" cap="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образовательной </a:t>
            </a:r>
            <a:r>
              <a:rPr lang="ru-RU" sz="1400" cap="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необходимо ориентироваться на представленный в стандартах для каждой группы обучающихся перечень планируемых результатов. </a:t>
            </a:r>
            <a:endParaRPr lang="ru-RU" sz="1400" cap="all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400" cap="all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cap="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ФГОС для всех групп детей с ОВЗ основными направлении оценки достижений обучающихся с ОВЗ являются: оценка академических знаний и оценка социального опыта (жизненной компетенции). </a:t>
            </a:r>
          </a:p>
          <a:p>
            <a:endParaRPr lang="ru-RU" sz="1600" cap="al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cap="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под определенное содержание четкого и проверенного инструментария (материалов и рекомендаций по использованию) для осуществления процедуры оценки достижений разных групп обучающихся с ОВЗ.</a:t>
            </a: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096840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cap="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важно </a:t>
            </a:r>
            <a:r>
              <a:rPr lang="ru-RU" cap="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такую систему оценки, в который был бы четкий перечень системы критериев, показателей и индикаторов, позволяющих делать объективные выводы о реальных достижениях разных групп детей с ОВЗ</a:t>
            </a:r>
            <a:r>
              <a:rPr lang="ru-RU" cap="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8329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000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достижений обучающихся с ОВЗ, осваивающих </a:t>
            </a:r>
            <a:r>
              <a:rPr lang="ru-RU" sz="2400" b="1" dirty="0" smtClean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 вариант АООП  ФГОС образования обучающихся с умственной отсталостью</a:t>
            </a:r>
            <a:endParaRPr lang="ru-RU" sz="2400" b="1" dirty="0">
              <a:solidFill>
                <a:schemeClr val="tx1">
                  <a:lumMod val="9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1800" cap="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Основным условием создания для каждого обучающегося  индивидуальной образовательной программы является проведение его комплексного психолого-педагогического </a:t>
            </a:r>
            <a:r>
              <a:rPr lang="ru-RU" sz="1800" cap="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обследования.</a:t>
            </a:r>
          </a:p>
          <a:p>
            <a:pPr marL="0" indent="0" algn="just">
              <a:buNone/>
            </a:pPr>
            <a:r>
              <a:rPr lang="ru-RU" sz="1800" cap="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800" cap="al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800" cap="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</a:t>
            </a:r>
            <a:r>
              <a:rPr lang="ru-RU" sz="1800" cap="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обследования должным </a:t>
            </a:r>
            <a:r>
              <a:rPr lang="ru-RU" sz="1800" cap="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быть оформлены особым образом в едином </a:t>
            </a:r>
            <a:r>
              <a:rPr lang="ru-RU" sz="1800" cap="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документе</a:t>
            </a:r>
          </a:p>
          <a:p>
            <a:pPr algn="just"/>
            <a:endParaRPr lang="ru-RU" sz="1800" cap="all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800" cap="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cap="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 «Карта индивидуального развития школьника». </a:t>
            </a:r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4051530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ОСУЩЕСТВЛЕНИЯ ГОСУДАРСТВЕННОГО КОНТРОЛЯ ОЦЕНКИ КАЧЕСТВА ОБРАЗОВАНИЯ ДЕТЕЙ С ОГРАНИЧЕННЫМИ ВОЗМОЖНОСТЯМИ ЗДОРОВЬЯ</a:t>
            </a:r>
            <a:endParaRPr lang="ru-RU" sz="2000" dirty="0">
              <a:solidFill>
                <a:schemeClr val="tx1">
                  <a:lumMod val="9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по осуществлению государственного контроля качества образования детей с ограниченными возможностями здоровья. </a:t>
            </a:r>
          </a:p>
          <a:p>
            <a:pPr marL="0" indent="0" algn="ct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(Настоящий материал представляет собой раздел Отчета о выполненных работах по I этапу Государственного контракта № 07.027.11.0015 от 07.08.2013 г. по проекту «Разработка федерального государственного образовательного стандарта обучающихся с ограниченными возможностями здоровья и механизмов его внедрения», акт сдачи-приемки исполненных обязательств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от 26 ноября 2013 г.)</a:t>
            </a:r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560976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6000" b="1" i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60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  <a:r>
              <a:rPr lang="ru-RU" sz="6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внимание!</a:t>
            </a:r>
            <a:endParaRPr lang="ru-RU" sz="6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8477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53536"/>
            <a:ext cx="8784976" cy="13752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Концепцией долгосрочного социально-экономического развития Российской Федерации на период до 2020 года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46237"/>
            <a:ext cx="8229600" cy="452628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целью </a:t>
            </a:r>
            <a:r>
              <a:rPr lang="ru-RU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государственной политики </a:t>
            </a:r>
            <a:endParaRPr lang="ru-RU" sz="2800" b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доступности качественного образования, соответствующего требованиям инновационного развития экономики, современным потребностям общества и каждого гражданина. </a:t>
            </a:r>
          </a:p>
        </p:txBody>
      </p:sp>
    </p:spTree>
    <p:extLst>
      <p:ext uri="{BB962C8B-B14F-4D97-AF65-F5344CB8AC3E}">
        <p14:creationId xmlns:p14="http://schemas.microsoft.com/office/powerpoint/2010/main" val="3479296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51116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Picture 3" descr="OurNewSchool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2708920"/>
            <a:ext cx="2521856" cy="180020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  <p:sp>
        <p:nvSpPr>
          <p:cNvPr id="5" name="Скругленный прямоугольник 4"/>
          <p:cNvSpPr/>
          <p:nvPr/>
        </p:nvSpPr>
        <p:spPr>
          <a:xfrm>
            <a:off x="539552" y="1412776"/>
            <a:ext cx="2448272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67544" y="3284984"/>
            <a:ext cx="2448272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39552" y="5085184"/>
            <a:ext cx="2448272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cap="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учителя с высоким уровнем профессиональной подготовки, готовые к инновационной деятельности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965265" y="1514573"/>
            <a:ext cx="2448272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868144" y="3284984"/>
            <a:ext cx="2664296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cap="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современные материально-технические условия реализации образовательных </a:t>
            </a:r>
            <a:r>
              <a:rPr lang="ru-RU" sz="1200" b="1" cap="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</a:t>
            </a:r>
            <a:endParaRPr lang="ru-RU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868144" y="5085184"/>
            <a:ext cx="2808312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cap="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создания современной системы оценки качества образования, обеспечивающей объективность, достоверность и открытость информации 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1560" y="1458215"/>
            <a:ext cx="23042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cap="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 </a:t>
            </a:r>
            <a:r>
              <a:rPr lang="ru-RU" sz="1200" b="1" cap="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программы, обеспечивающие развитие творческой, активной личности обучающегося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9552" y="3284984"/>
            <a:ext cx="23042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cap="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успешной социализации </a:t>
            </a:r>
            <a:r>
              <a:rPr lang="ru-RU" sz="1200" b="1" cap="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 с ограниченными возможностями здоровья, детей-инвалидов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68144" y="1514573"/>
            <a:ext cx="2664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ЦЕНТР ВЗАИМОДЕЙСТВИЯ С РОДИТЕЛЯМИ, С УЧРЕЖДЕНИЯМИ КУЛЬТУРЫ, ЗДРАВООХРАНЕНИЯ, СПОРТА, ДОСУГА, ОРГАНИЗАЦИЯМИ СОЦИАЛЬНОЙ СФЕРЫ</a:t>
            </a:r>
          </a:p>
        </p:txBody>
      </p:sp>
    </p:spTree>
    <p:extLst>
      <p:ext uri="{BB962C8B-B14F-4D97-AF65-F5344CB8AC3E}">
        <p14:creationId xmlns:p14="http://schemas.microsoft.com/office/powerpoint/2010/main" val="3082080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cap="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Высокое качество образования детей с ОВЗ обеспечивается, на наш взгляд, должным уровнем качества создаваемых для детей с ОВЗ образовательных программ и образовательной деятельности, в процессе которой эти программы реализуются.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72118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i="1" dirty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Критерий 1. </a:t>
            </a:r>
            <a:r>
              <a:rPr lang="ru-RU" sz="2800" b="1" i="1" dirty="0" smtClean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i="1" dirty="0" smtClean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</a:t>
            </a:r>
            <a:r>
              <a:rPr lang="ru-RU" sz="2800" b="1" i="1" dirty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соответствия адаптированной образовательной программы требованиям ФГОС</a:t>
            </a:r>
            <a:endParaRPr lang="ru-RU" sz="2800" b="1" dirty="0">
              <a:solidFill>
                <a:schemeClr val="tx1">
                  <a:lumMod val="9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33396932"/>
              </p:ext>
            </p:extLst>
          </p:nvPr>
        </p:nvGraphicFramePr>
        <p:xfrm>
          <a:off x="395537" y="1543208"/>
          <a:ext cx="8136903" cy="505414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072607"/>
                <a:gridCol w="3343630"/>
                <a:gridCol w="2720666"/>
              </a:tblGrid>
              <a:tr h="5038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cap="all" dirty="0">
                          <a:solidFill>
                            <a:schemeClr val="bg1"/>
                          </a:solidFill>
                          <a:effectLst/>
                        </a:rPr>
                        <a:t>Параметры анализа</a:t>
                      </a:r>
                      <a:endParaRPr lang="ru-RU" sz="1000" cap="all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cap="all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ru-RU" sz="1000" cap="all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195" marR="49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cap="all">
                          <a:solidFill>
                            <a:schemeClr val="bg1"/>
                          </a:solidFill>
                          <a:effectLst/>
                        </a:rPr>
                        <a:t>Индикаторы </a:t>
                      </a:r>
                      <a:endParaRPr lang="ru-RU" sz="1000" cap="all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195" marR="49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cap="all">
                          <a:solidFill>
                            <a:schemeClr val="bg1"/>
                          </a:solidFill>
                          <a:effectLst/>
                        </a:rPr>
                        <a:t>Примерная оценка</a:t>
                      </a:r>
                      <a:endParaRPr lang="ru-RU" sz="1000" cap="all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195" marR="49195" marT="0" marB="0"/>
                </a:tc>
              </a:tr>
              <a:tr h="100777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cap="all" dirty="0">
                          <a:solidFill>
                            <a:schemeClr val="bg1"/>
                          </a:solidFill>
                          <a:effectLst/>
                        </a:rPr>
                        <a:t>1. Структурная полнота </a:t>
                      </a:r>
                      <a:r>
                        <a:rPr lang="ru-RU" sz="900" cap="all" dirty="0" err="1" smtClean="0">
                          <a:solidFill>
                            <a:schemeClr val="bg1"/>
                          </a:solidFill>
                          <a:effectLst/>
                        </a:rPr>
                        <a:t>аООП</a:t>
                      </a:r>
                      <a:r>
                        <a:rPr lang="ru-RU" sz="900" cap="all" dirty="0" smtClean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ru-RU" sz="900" cap="all" dirty="0">
                          <a:solidFill>
                            <a:schemeClr val="bg1"/>
                          </a:solidFill>
                          <a:effectLst/>
                        </a:rPr>
                        <a:t>для детей с ОВЗ</a:t>
                      </a:r>
                      <a:endParaRPr lang="ru-RU" sz="1000" cap="all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195" marR="4919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cap="all" dirty="0">
                          <a:solidFill>
                            <a:schemeClr val="bg1"/>
                          </a:solidFill>
                          <a:effectLst/>
                        </a:rPr>
                        <a:t>1.1. Наличие обязательной (инвариантной) части и части, формируемой участниками образовательной деятельности (вариативной)</a:t>
                      </a:r>
                      <a:endParaRPr lang="ru-RU" sz="1000" cap="all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195" marR="49195" marT="0" marB="0"/>
                </a:tc>
                <a:tc row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cap="all">
                          <a:solidFill>
                            <a:schemeClr val="bg1"/>
                          </a:solidFill>
                          <a:effectLst/>
                        </a:rPr>
                        <a:t>- наличествуют все, хорошо раскрыты: 3 балла, </a:t>
                      </a:r>
                      <a:endParaRPr lang="ru-RU" sz="1000" cap="all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cap="all">
                          <a:solidFill>
                            <a:schemeClr val="bg1"/>
                          </a:solidFill>
                          <a:effectLst/>
                        </a:rPr>
                        <a:t>- наличествуют все, раскрыты формально: 2 балла, </a:t>
                      </a:r>
                      <a:endParaRPr lang="ru-RU" sz="1000" cap="all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cap="all">
                          <a:solidFill>
                            <a:schemeClr val="bg1"/>
                          </a:solidFill>
                          <a:effectLst/>
                        </a:rPr>
                        <a:t>- отсутствует хотя бы 1 элемент: 1 балл</a:t>
                      </a:r>
                      <a:endParaRPr lang="ru-RU" sz="1000" cap="all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cap="all">
                          <a:solidFill>
                            <a:schemeClr val="bg1"/>
                          </a:solidFill>
                          <a:effectLst/>
                        </a:rPr>
                        <a:t>- отсутствует 2 и более элементов: 0 баллов</a:t>
                      </a:r>
                      <a:endParaRPr lang="ru-RU" sz="1000" cap="all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195" marR="49195" marT="0" marB="0"/>
                </a:tc>
              </a:tr>
              <a:tr h="35121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cap="all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ru-RU" sz="1000" cap="all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195" marR="4919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cap="all">
                          <a:solidFill>
                            <a:schemeClr val="bg1"/>
                          </a:solidFill>
                          <a:effectLst/>
                        </a:rPr>
                        <a:t>1.2. Соотношение частей инвариантной и вариативной</a:t>
                      </a:r>
                      <a:endParaRPr lang="ru-RU" sz="1000" cap="all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195" marR="49195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38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cap="all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ru-RU" sz="1000" cap="all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195" marR="4919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cap="all">
                          <a:solidFill>
                            <a:schemeClr val="bg1"/>
                          </a:solidFill>
                          <a:effectLst/>
                        </a:rPr>
                        <a:t>1.3. Наличие других обязательных элементов ООП, указанных в ФГОС</a:t>
                      </a:r>
                      <a:endParaRPr lang="ru-RU" sz="1000" cap="all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195" marR="49195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8738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cap="all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ru-RU" sz="1000" cap="all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195" marR="4919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cap="all">
                          <a:solidFill>
                            <a:schemeClr val="bg1"/>
                          </a:solidFill>
                          <a:effectLst/>
                        </a:rPr>
                        <a:t>Наличие характеристики всех групп обучающихся в организации с указанием их особых образовательных потребностей</a:t>
                      </a:r>
                      <a:endParaRPr lang="ru-RU" sz="1000" cap="all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195" marR="4919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cap="all" dirty="0">
                          <a:solidFill>
                            <a:schemeClr val="bg1"/>
                          </a:solidFill>
                          <a:effectLst/>
                        </a:rPr>
                        <a:t>- наличествуют подробные характеристики всех, групп обучающихся: 3 балла, </a:t>
                      </a:r>
                      <a:endParaRPr lang="ru-RU" sz="1000" cap="all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cap="all" dirty="0">
                          <a:solidFill>
                            <a:schemeClr val="bg1"/>
                          </a:solidFill>
                          <a:effectLst/>
                        </a:rPr>
                        <a:t>- наличествуют формальные характеристики всех, групп обучающихся: 2 балла, </a:t>
                      </a:r>
                      <a:endParaRPr lang="ru-RU" sz="1000" cap="all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cap="all" dirty="0">
                          <a:solidFill>
                            <a:schemeClr val="bg1"/>
                          </a:solidFill>
                          <a:effectLst/>
                        </a:rPr>
                        <a:t>- наличествуют характеристика основной группы обучающихся: 1 балл,</a:t>
                      </a:r>
                      <a:endParaRPr lang="ru-RU" sz="1000" cap="all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cap="all" dirty="0">
                          <a:solidFill>
                            <a:schemeClr val="bg1"/>
                          </a:solidFill>
                          <a:effectLst/>
                        </a:rPr>
                        <a:t>- характеристика отсутствует: 0 баллов</a:t>
                      </a:r>
                      <a:endParaRPr lang="ru-RU" sz="1000" cap="all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195" marR="49195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6304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-171400"/>
            <a:ext cx="8507288" cy="1628800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Критерий 1. </a:t>
            </a:r>
            <a:r>
              <a:rPr lang="ru-RU" sz="2800" b="1" dirty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соответствия </a:t>
            </a:r>
            <a:r>
              <a:rPr lang="ru-RU" sz="2800" b="1" dirty="0" smtClean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АООП требованиям </a:t>
            </a:r>
            <a:r>
              <a:rPr lang="ru-RU" sz="2800" b="1" dirty="0" smtClean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ФГОС</a:t>
            </a:r>
            <a:endParaRPr lang="ru-RU" sz="2800" dirty="0">
              <a:solidFill>
                <a:schemeClr val="tx1">
                  <a:lumMod val="9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467544" y="1646236"/>
            <a:ext cx="8219256" cy="4879107"/>
          </a:xfrm>
        </p:spPr>
        <p:txBody>
          <a:bodyPr>
            <a:norm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Структурная полнота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АООП для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 с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ОВЗ;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Соответствие сроков освоения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АООП;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содержания образования детей с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ОВЗ (наличие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дифференцированных учебных планов для разных групп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обучающихся, наличие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индивидуальных рабочих планов при организации обучения по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варианту 2 ФГОС образования обучающихся с умственной отсталостью, соответствие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учебного плана действующим нормативным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документам, соответствие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учебного плана требованиям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ФГОС;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рабочих программ образовательных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областей (наличие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рабочих учебных программ по образовательным областям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полнота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четкость формулировок образовательных задач в рабочих программах, их соответствие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содержанию, полнота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четкость формулировок задач, связанных с формированием жизненной компетенции, их соответствие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содержанию;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вариативной части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АООП (наличие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вариативной части программы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внеучебной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образовательной деятельности),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азнообразие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используемых форм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внеучебной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образовательной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деятельности, охват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формами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внеучебной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образовательной деятельности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обучающихся, разнообразие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предлагаемых детям видов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деятельности, наличие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 дополнительного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</a:t>
            </a:r>
          </a:p>
          <a:p>
            <a:endParaRPr lang="ru-RU" sz="1200" dirty="0" smtClean="0"/>
          </a:p>
          <a:p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172322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200" b="1" dirty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Критерий 2. </a:t>
            </a:r>
            <a:r>
              <a:rPr lang="ru-RU" sz="2800" b="1" dirty="0" smtClean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</a:t>
            </a:r>
            <a:r>
              <a:rPr lang="ru-RU" sz="3100" b="1" dirty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организационных </a:t>
            </a:r>
            <a:r>
              <a:rPr lang="ru-RU" sz="3100" b="1" dirty="0" smtClean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аспектов</a:t>
            </a:r>
            <a:br>
              <a:rPr lang="ru-RU" sz="3100" b="1" dirty="0" smtClean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реализации АООП</a:t>
            </a:r>
            <a:endParaRPr lang="ru-RU" sz="3100" b="1" dirty="0">
              <a:solidFill>
                <a:schemeClr val="tx1">
                  <a:lumMod val="9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700808"/>
            <a:ext cx="8424936" cy="4752528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Соответствие наполняемости классов действующим нормативным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документам (соотношение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реального количества обучающихся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нормативному);</a:t>
            </a: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Разнообразие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категорий детей, осваивающих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АООП (количество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 детей с ОВЗ, обучающихся в образовательной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 соответствии с заключением ПМПК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наличие АООП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(либо частей в структуре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АООП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для разных групп обучающихся с учетом их образовательных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потребностей;</a:t>
            </a:r>
          </a:p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Соответствие планирования образовательной деятельности нормативным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документам (наличие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планов реализации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АООП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организации, наличие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дифференцированных планов образовательной деятельности для разных групп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обучающихся, наличие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дифференцированных планов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внеучебной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деятельности для разных групп обучающихся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Соответствие расписания образовательной деятельности нормативным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документам (степень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соответствия расписаний осуществления образовательной деятельности нормативным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документам,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дифференцированных расписаний осуществления образовательной деятельности для разных групп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обучающихся;</a:t>
            </a:r>
          </a:p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Осуществление индивидуального и дифференцированного подхода в образовательной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 (проведение комплексного психолого-педагогического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обследования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обучающихся, использование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индивидуальных и групповых форм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обучения, наличие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формы отражения результатов обследования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(карта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либо др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.);</a:t>
            </a:r>
          </a:p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специалистов (наличие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плана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взаимодействия,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спользование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разнообразных форм координации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деятельности;</a:t>
            </a:r>
          </a:p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родителей в реализации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АООП (участие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образовательной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во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внеучебной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деятельности.</a:t>
            </a:r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735625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200" b="1" dirty="0"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Критерий 3.</a:t>
            </a:r>
            <a:r>
              <a:rPr lang="ru-RU" sz="2800" b="1" dirty="0"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</a:t>
            </a:r>
            <a:r>
              <a:rPr lang="ru-RU" sz="3100" b="1" dirty="0"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 и технологий </a:t>
            </a:r>
            <a:r>
              <a:rPr lang="ru-RU" sz="31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 АООП</a:t>
            </a:r>
            <a:endParaRPr lang="ru-RU" sz="3100" b="1" dirty="0">
              <a:solidFill>
                <a:schemeClr val="accent5">
                  <a:lumMod val="20000"/>
                  <a:lumOff val="8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700808"/>
            <a:ext cx="8291264" cy="4896543"/>
          </a:xfrm>
        </p:spPr>
        <p:txBody>
          <a:bodyPr>
            <a:norm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применения используемых методик 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технологий (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оответствие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используемых методик и технологий типологическим особенностям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обучающихся, соответствие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используемых методик и технологий индивидуальным особенностям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обучающихся);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Адекватность применяемых методик и технологий ожидаемым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результатам (наличие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перечня к каждой предметной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области, систематичность применения, комплексность применения);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Формы организации образовательной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 (наличие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разнообразных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форм, использование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дистанционных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форм, использование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 сетевого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взаимодействия);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ИКТ-технологий (систематичность);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Адаптация методик и технологий к образовательным потребностям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 (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спользование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заимствованных адаптированных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технологий,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аличие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собственных адаптированных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технологий, адекватность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выбора методик 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технологий).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1309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232</TotalTime>
  <Words>1559</Words>
  <Application>Microsoft Office PowerPoint</Application>
  <PresentationFormat>Экран (4:3)</PresentationFormat>
  <Paragraphs>112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Литейная</vt:lpstr>
      <vt:lpstr>Мониторинг готовности образовательной организации к введению ФГОС образования обучающихся с ОВЗ </vt:lpstr>
      <vt:lpstr>ОСОБЕННОСТИ ОСУЩЕСТВЛЕНИЯ ГОСУДАРСТВЕННОГО КОНТРОЛЯ ОЦЕНКИ КАЧЕСТВА ОБРАЗОВАНИЯ ДЕТЕЙ С ОГРАНИЧЕННЫМИ ВОЗМОЖНОСТЯМИ ЗДОРОВЬЯ</vt:lpstr>
      <vt:lpstr>Концепцией долгосрочного социально-экономического развития Российской Федерации на период до 2020 года </vt:lpstr>
      <vt:lpstr>Презентация PowerPoint</vt:lpstr>
      <vt:lpstr>Презентация PowerPoint</vt:lpstr>
      <vt:lpstr>Критерий 1.  Оценка соответствия адаптированной образовательной программы требованиям ФГОС</vt:lpstr>
      <vt:lpstr>Критерий 1.  Оценка соответствия АООП требованиям ФГОС</vt:lpstr>
      <vt:lpstr>Критерий 2.  Оценка организационных аспектов  реализации АООП</vt:lpstr>
      <vt:lpstr>Критерий 3.  Оценка методик и технологий  реализации АООП</vt:lpstr>
      <vt:lpstr>Критерий 4.  Оценка методического обеспечения  реализации АООП. </vt:lpstr>
      <vt:lpstr>Критерий 5.  Оценка методического сопровождения реализации АООП.   </vt:lpstr>
      <vt:lpstr>Критерий 6.  Оценка системы специальной поддержки освоения АООП детьми с ОВЗ.  </vt:lpstr>
      <vt:lpstr>Критерий 7. Оценка кадровых условий реализации  АООП для детей с ОВЗ </vt:lpstr>
      <vt:lpstr>Качество кадрового состава образовательной организации, принимающего участие в реализации АООП для детей с ОВЗ. </vt:lpstr>
      <vt:lpstr>Критерий 8. Оценка материально-технических условий реализации АООП для детей с ОВЗ. </vt:lpstr>
      <vt:lpstr>Критерий 9.  Информационное обеспечение реализации АООП для детей с ОВЗ. </vt:lpstr>
      <vt:lpstr>Критерий 10.  Оценка достижений обучающихся с ОВЗ,  осваивающих ФГОС</vt:lpstr>
      <vt:lpstr>Презентация PowerPoint</vt:lpstr>
      <vt:lpstr> Оценка достижений обучающихся с ОВЗ, осваивающих  2 вариант АООП  ФГОС образования обучающихся с умственной отсталостью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Мониторинг готовности образовательной организации в введению ФГОС образования обучающихся с ОВЗ</dc:title>
  <dc:creator>Марина</dc:creator>
  <cp:lastModifiedBy>Марина</cp:lastModifiedBy>
  <cp:revision>18</cp:revision>
  <dcterms:created xsi:type="dcterms:W3CDTF">2015-10-26T09:25:20Z</dcterms:created>
  <dcterms:modified xsi:type="dcterms:W3CDTF">2015-10-28T03:04:59Z</dcterms:modified>
</cp:coreProperties>
</file>